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sldIdLst>
    <p:sldId id="302" r:id="rId2"/>
    <p:sldId id="256" r:id="rId3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D77C15-B38B-4E4E-E29F-5E84CE5000FE}" name="Aimee Keogh" initials="AK" userId="5f8476caf47b46cd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646D"/>
    <a:srgbClr val="0F91C1"/>
    <a:srgbClr val="2392AC"/>
    <a:srgbClr val="25AA8F"/>
    <a:srgbClr val="0D5996"/>
    <a:srgbClr val="5F3D91"/>
    <a:srgbClr val="209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13"/>
    <p:restoredTop sz="94630"/>
  </p:normalViewPr>
  <p:slideViewPr>
    <p:cSldViewPr snapToGrid="0" snapToObjects="1">
      <p:cViewPr varScale="1">
        <p:scale>
          <a:sx n="77" d="100"/>
          <a:sy n="77" d="100"/>
        </p:scale>
        <p:origin x="292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CF6225B3-1FA1-9B32-8B07-21FEB787FF25}"/>
              </a:ext>
            </a:extLst>
          </p:cNvPr>
          <p:cNvSpPr/>
          <p:nvPr userDrawn="1"/>
        </p:nvSpPr>
        <p:spPr>
          <a:xfrm>
            <a:off x="3886199" y="3255737"/>
            <a:ext cx="3351847" cy="821694"/>
          </a:xfrm>
          <a:prstGeom prst="rect">
            <a:avLst/>
          </a:prstGeom>
          <a:noFill/>
          <a:ln w="57150">
            <a:solidFill>
              <a:srgbClr val="25AA8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216000" rtlCol="0" anchor="ctr"/>
          <a:lstStyle/>
          <a:p>
            <a:pPr algn="ctr"/>
            <a:r>
              <a:rPr lang="en-US" sz="14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Awareness - </a:t>
            </a:r>
            <a:r>
              <a:rPr lang="en-US" sz="1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the need and requirement for change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0B778E6-9CFF-9A2A-66B2-86A986AAA01B}"/>
              </a:ext>
            </a:extLst>
          </p:cNvPr>
          <p:cNvSpPr/>
          <p:nvPr userDrawn="1"/>
        </p:nvSpPr>
        <p:spPr>
          <a:xfrm>
            <a:off x="3886200" y="1575156"/>
            <a:ext cx="3351847" cy="821694"/>
          </a:xfrm>
          <a:prstGeom prst="rect">
            <a:avLst/>
          </a:prstGeom>
          <a:noFill/>
          <a:ln w="57150">
            <a:solidFill>
              <a:srgbClr val="5F3D9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216000" rtlCol="0" anchor="ctr"/>
          <a:lstStyle/>
          <a:p>
            <a:pPr algn="ctr"/>
            <a:r>
              <a:rPr lang="en-US" sz="14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Awareness - </a:t>
            </a:r>
            <a:r>
              <a:rPr lang="en-US" sz="1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the need and requirement for change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7E1814-AB29-3904-3CEB-658AB19AE79A}"/>
              </a:ext>
            </a:extLst>
          </p:cNvPr>
          <p:cNvSpPr/>
          <p:nvPr userDrawn="1"/>
        </p:nvSpPr>
        <p:spPr>
          <a:xfrm>
            <a:off x="3886199" y="4944850"/>
            <a:ext cx="3351847" cy="821694"/>
          </a:xfrm>
          <a:prstGeom prst="rect">
            <a:avLst/>
          </a:prstGeom>
          <a:noFill/>
          <a:ln w="57150">
            <a:solidFill>
              <a:srgbClr val="2092A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216000" rtlCol="0" anchor="ctr"/>
          <a:lstStyle/>
          <a:p>
            <a:pPr algn="ctr"/>
            <a:r>
              <a:rPr lang="en-US" sz="14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Awareness - </a:t>
            </a:r>
            <a:r>
              <a:rPr lang="en-US" sz="1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the need and requirement for change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4727B83-74F0-06AE-AB78-6194553DB10F}"/>
              </a:ext>
            </a:extLst>
          </p:cNvPr>
          <p:cNvSpPr/>
          <p:nvPr userDrawn="1"/>
        </p:nvSpPr>
        <p:spPr>
          <a:xfrm>
            <a:off x="3886198" y="6542066"/>
            <a:ext cx="3351847" cy="821694"/>
          </a:xfrm>
          <a:prstGeom prst="rect">
            <a:avLst/>
          </a:prstGeom>
          <a:noFill/>
          <a:ln w="57150">
            <a:solidFill>
              <a:srgbClr val="0F91C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216000" rtlCol="0" anchor="ctr"/>
          <a:lstStyle/>
          <a:p>
            <a:pPr algn="ctr"/>
            <a:r>
              <a:rPr lang="en-US" sz="14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Awareness - </a:t>
            </a:r>
            <a:r>
              <a:rPr lang="en-US" sz="1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the need and requirement for change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38EACF-6BC2-80BF-EB6E-FF35EE88FADD}"/>
              </a:ext>
            </a:extLst>
          </p:cNvPr>
          <p:cNvSpPr/>
          <p:nvPr userDrawn="1"/>
        </p:nvSpPr>
        <p:spPr>
          <a:xfrm>
            <a:off x="3886198" y="8246333"/>
            <a:ext cx="3351847" cy="821694"/>
          </a:xfrm>
          <a:prstGeom prst="rect">
            <a:avLst/>
          </a:prstGeom>
          <a:noFill/>
          <a:ln w="57150">
            <a:solidFill>
              <a:srgbClr val="25646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216000" rtlCol="0" anchor="ctr"/>
          <a:lstStyle/>
          <a:p>
            <a:pPr algn="ctr"/>
            <a:r>
              <a:rPr lang="en-US" sz="14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Awareness - </a:t>
            </a:r>
            <a:r>
              <a:rPr lang="en-US" sz="1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the need and requirement for change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970C2-9BAE-9D6E-86E0-1D0CFECDE0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33850" y="1608329"/>
            <a:ext cx="3103563" cy="7620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436A155-BEA9-0C29-E916-A588A2CE4F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33850" y="3324359"/>
            <a:ext cx="3103563" cy="7620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ED65CDF4-B88B-30C4-6421-79E75E0C7A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33850" y="4970420"/>
            <a:ext cx="3103563" cy="7620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314A0FE7-0D37-CF9C-4E78-AE1E4D4C4A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33415" y="6567894"/>
            <a:ext cx="3103563" cy="7620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9966CEC9-3727-F403-AED8-64958D13F3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33414" y="8279901"/>
            <a:ext cx="3103563" cy="7620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8DF15DAD-E1AD-6F3F-C662-5999B03378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3665616" y="4612113"/>
            <a:ext cx="9111903" cy="178067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81AD0FC-FB91-0DB7-0EE2-F2890C20D23B}"/>
              </a:ext>
            </a:extLst>
          </p:cNvPr>
          <p:cNvSpPr/>
          <p:nvPr userDrawn="1"/>
        </p:nvSpPr>
        <p:spPr>
          <a:xfrm>
            <a:off x="1510229" y="3222446"/>
            <a:ext cx="2624328" cy="896112"/>
          </a:xfrm>
          <a:prstGeom prst="rect">
            <a:avLst/>
          </a:prstGeom>
          <a:solidFill>
            <a:srgbClr val="24AA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216000" rtlCol="0" anchor="ctr"/>
          <a:lstStyle/>
          <a:p>
            <a:pPr algn="ctr"/>
            <a:r>
              <a:rPr lang="en-US" sz="1400" b="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much </a:t>
            </a:r>
            <a:r>
              <a:rPr lang="en-US" sz="14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influence </a:t>
            </a:r>
            <a:r>
              <a:rPr lang="en-US" sz="1400" b="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en-US" sz="14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interest </a:t>
            </a:r>
            <a:r>
              <a:rPr lang="en-US" sz="1400" b="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they have in your project?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4DDFB3-DD6D-7999-050F-1BCA8E1BF6D9}"/>
              </a:ext>
            </a:extLst>
          </p:cNvPr>
          <p:cNvSpPr/>
          <p:nvPr userDrawn="1"/>
        </p:nvSpPr>
        <p:spPr>
          <a:xfrm>
            <a:off x="1510229" y="4894925"/>
            <a:ext cx="2624328" cy="896112"/>
          </a:xfrm>
          <a:prstGeom prst="rect">
            <a:avLst/>
          </a:prstGeom>
          <a:solidFill>
            <a:srgbClr val="229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216000" rtlCol="0" anchor="ctr"/>
          <a:lstStyle/>
          <a:p>
            <a:pPr algn="ctr"/>
            <a:r>
              <a:rPr lang="en-US" sz="1400" b="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are their top two priorities; </a:t>
            </a:r>
            <a:br>
              <a:rPr lang="en-US" sz="1400" b="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Time, Quality, Cost?</a:t>
            </a:r>
            <a:endParaRPr lang="en-US" sz="14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4384DF-EC3D-B75E-1930-552F4DA4AF6F}"/>
              </a:ext>
            </a:extLst>
          </p:cNvPr>
          <p:cNvSpPr/>
          <p:nvPr userDrawn="1"/>
        </p:nvSpPr>
        <p:spPr>
          <a:xfrm>
            <a:off x="1510229" y="6496102"/>
            <a:ext cx="2624328" cy="896112"/>
          </a:xfrm>
          <a:prstGeom prst="rect">
            <a:avLst/>
          </a:prstGeom>
          <a:solidFill>
            <a:srgbClr val="0E91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216000" rtlCol="0" anchor="ctr"/>
          <a:lstStyle/>
          <a:p>
            <a:pPr algn="ctr"/>
            <a:r>
              <a:rPr lang="en-US" sz="1400" b="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</a:t>
            </a:r>
            <a:r>
              <a:rPr lang="en-US" sz="14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roles</a:t>
            </a:r>
            <a:r>
              <a:rPr lang="en-US" sz="1400" b="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you need for your project? What are their </a:t>
            </a:r>
            <a:r>
              <a:rPr lang="en-US" sz="14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responsibilities</a:t>
            </a:r>
            <a:r>
              <a:rPr lang="en-US" sz="1400" b="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844208F-F6AC-035D-E650-26FE8B2062D9}"/>
              </a:ext>
            </a:extLst>
          </p:cNvPr>
          <p:cNvSpPr/>
          <p:nvPr userDrawn="1"/>
        </p:nvSpPr>
        <p:spPr>
          <a:xfrm>
            <a:off x="1510229" y="8215791"/>
            <a:ext cx="2624328" cy="896112"/>
          </a:xfrm>
          <a:prstGeom prst="rect">
            <a:avLst/>
          </a:prstGeom>
          <a:solidFill>
            <a:srgbClr val="2564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216000" rtlCol="0" anchor="ctr"/>
          <a:lstStyle/>
          <a:p>
            <a:pPr algn="ctr"/>
            <a:r>
              <a:rPr lang="en-US" sz="1400" b="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will you </a:t>
            </a:r>
            <a:r>
              <a:rPr lang="en-US" sz="14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communicate progress </a:t>
            </a:r>
            <a:r>
              <a:rPr lang="en-US" sz="1400" b="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each stakeholder?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12269E-3D1D-6A52-4862-92C491FF96F6}"/>
              </a:ext>
            </a:extLst>
          </p:cNvPr>
          <p:cNvSpPr/>
          <p:nvPr userDrawn="1"/>
        </p:nvSpPr>
        <p:spPr>
          <a:xfrm>
            <a:off x="1510229" y="1541256"/>
            <a:ext cx="2623186" cy="896987"/>
          </a:xfrm>
          <a:prstGeom prst="rect">
            <a:avLst/>
          </a:prstGeom>
          <a:solidFill>
            <a:srgbClr val="603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216000" rtlCol="0" anchor="ctr"/>
          <a:lstStyle/>
          <a:p>
            <a:pPr algn="ctr"/>
            <a:r>
              <a:rPr lang="en-US" sz="1400" b="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 are your </a:t>
            </a:r>
            <a:r>
              <a:rPr lang="en-US" sz="14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stakeholders?</a:t>
            </a:r>
            <a:endParaRPr lang="en-US" sz="14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7F7457-B136-E645-8DB7-C4F2558BBE22}"/>
              </a:ext>
            </a:extLst>
          </p:cNvPr>
          <p:cNvSpPr/>
          <p:nvPr userDrawn="1"/>
        </p:nvSpPr>
        <p:spPr>
          <a:xfrm>
            <a:off x="-2" y="348654"/>
            <a:ext cx="7772400" cy="584775"/>
          </a:xfrm>
          <a:prstGeom prst="rect">
            <a:avLst/>
          </a:prstGeom>
          <a:solidFill>
            <a:srgbClr val="603E93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BA4CFF5-88C6-AE36-4947-D7C9730498C3}"/>
              </a:ext>
            </a:extLst>
          </p:cNvPr>
          <p:cNvSpPr txBox="1"/>
          <p:nvPr userDrawn="1"/>
        </p:nvSpPr>
        <p:spPr>
          <a:xfrm>
            <a:off x="2442843" y="70382"/>
            <a:ext cx="32399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STAKEHOLDER</a:t>
            </a:r>
            <a:br>
              <a:rPr lang="en-US" sz="32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2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301919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29C1BD1A-838D-7E9A-87A6-DC5D20E137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03218"/>
            <a:ext cx="7772400" cy="198889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608D635-C6A5-748C-81B9-037857BB9868}"/>
              </a:ext>
            </a:extLst>
          </p:cNvPr>
          <p:cNvSpPr/>
          <p:nvPr userDrawn="1"/>
        </p:nvSpPr>
        <p:spPr>
          <a:xfrm>
            <a:off x="0" y="167455"/>
            <a:ext cx="7772399" cy="1016918"/>
          </a:xfrm>
          <a:prstGeom prst="rect">
            <a:avLst/>
          </a:prstGeom>
          <a:solidFill>
            <a:srgbClr val="603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36738" marR="0" lvl="0" indent="0" algn="ctr" defTabSz="58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Session One</a:t>
            </a:r>
          </a:p>
          <a:p>
            <a:pPr marL="1836738" marR="0" lvl="0" indent="0" algn="ctr" defTabSz="58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Create a Stakeholder Management Plan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3CA140-56C3-FE3D-BC9D-0142CDADBA34}"/>
              </a:ext>
            </a:extLst>
          </p:cNvPr>
          <p:cNvSpPr/>
          <p:nvPr userDrawn="1"/>
        </p:nvSpPr>
        <p:spPr>
          <a:xfrm>
            <a:off x="0" y="9254143"/>
            <a:ext cx="7772399" cy="467976"/>
          </a:xfrm>
          <a:prstGeom prst="rect">
            <a:avLst/>
          </a:prstGeom>
          <a:solidFill>
            <a:srgbClr val="603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 your Stakeholder Management Plan on the next page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F5132FC-12E6-A57E-5AF6-A35E4987D7B8}"/>
              </a:ext>
            </a:extLst>
          </p:cNvPr>
          <p:cNvSpPr/>
          <p:nvPr userDrawn="1"/>
        </p:nvSpPr>
        <p:spPr>
          <a:xfrm>
            <a:off x="86192" y="1322788"/>
            <a:ext cx="3061742" cy="2729448"/>
          </a:xfrm>
          <a:prstGeom prst="roundRect">
            <a:avLst>
              <a:gd name="adj" fmla="val 3554"/>
            </a:avLst>
          </a:prstGeom>
          <a:solidFill>
            <a:srgbClr val="5F3D91"/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Internal Stakeholders can include: </a:t>
            </a:r>
          </a:p>
          <a:p>
            <a:r>
              <a:rPr lang="en-US" sz="14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Employees, Owners, Board of Directors, Managers, Investors, Employees</a:t>
            </a:r>
          </a:p>
          <a:p>
            <a:endParaRPr lang="en-US" sz="14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External Stakeholders can include:</a:t>
            </a:r>
          </a:p>
          <a:p>
            <a:pPr algn="l" fontAlgn="t"/>
            <a:r>
              <a:rPr lang="en-US" sz="14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Suppliers, Customers, Creditors, Clients, Intermediaries, Competitors, Society, Government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51B76DA8-19C1-9DBF-5562-F788805B33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5759" y="6290119"/>
            <a:ext cx="4260956" cy="2827924"/>
          </a:xfrm>
          <a:prstGeom prst="rect">
            <a:avLst/>
          </a:prstGeom>
        </p:spPr>
      </p:pic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5BF7BAEF-94E1-22CD-17E4-FC97E38A7CB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21140" y="1863691"/>
            <a:ext cx="1531131" cy="1571424"/>
          </a:xfrm>
          <a:prstGeom prst="rect">
            <a:avLst/>
          </a:prstGeom>
        </p:spPr>
      </p:pic>
      <p:pic>
        <p:nvPicPr>
          <p:cNvPr id="16" name="Picture 15" descr="A picture containing chart&#10;&#10;Description automatically generated">
            <a:extLst>
              <a:ext uri="{FF2B5EF4-FFF2-40B4-BE49-F238E27FC236}">
                <a16:creationId xmlns:a16="http://schemas.microsoft.com/office/drawing/2014/main" id="{CA5F1593-7ED6-05AB-CD4C-0C87800EF78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359452" y="6335632"/>
            <a:ext cx="2264452" cy="2314773"/>
          </a:xfrm>
          <a:prstGeom prst="rect">
            <a:avLst/>
          </a:prstGeom>
        </p:spPr>
      </p:pic>
      <p:pic>
        <p:nvPicPr>
          <p:cNvPr id="18" name="Picture 17" descr="A picture containing text, outdoor, blue, purple&#10;&#10;Description automatically generated">
            <a:extLst>
              <a:ext uri="{FF2B5EF4-FFF2-40B4-BE49-F238E27FC236}">
                <a16:creationId xmlns:a16="http://schemas.microsoft.com/office/drawing/2014/main" id="{AEDCD78D-FED9-FDB9-0563-7B79DD86DF9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25478" y="1270657"/>
            <a:ext cx="2364071" cy="2598299"/>
          </a:xfrm>
          <a:prstGeom prst="rect">
            <a:avLst/>
          </a:prstGeom>
        </p:spPr>
      </p:pic>
      <p:pic>
        <p:nvPicPr>
          <p:cNvPr id="20" name="Picture 1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5B90513E-98EE-2549-4002-D2CAAF7681F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96055" y="442731"/>
            <a:ext cx="1578219" cy="481214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0CE4419-BF2B-8E0C-01E7-33A7579F0E88}"/>
              </a:ext>
            </a:extLst>
          </p:cNvPr>
          <p:cNvCxnSpPr>
            <a:endCxn id="9" idx="2"/>
          </p:cNvCxnSpPr>
          <p:nvPr userDrawn="1"/>
        </p:nvCxnSpPr>
        <p:spPr>
          <a:xfrm flipV="1">
            <a:off x="1229193" y="4052236"/>
            <a:ext cx="387870" cy="628250"/>
          </a:xfrm>
          <a:prstGeom prst="line">
            <a:avLst/>
          </a:prstGeom>
          <a:ln w="38100">
            <a:solidFill>
              <a:srgbClr val="5F3D9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73F007A-88D9-7EA9-2440-FA6E98AA00EF}"/>
              </a:ext>
            </a:extLst>
          </p:cNvPr>
          <p:cNvCxnSpPr>
            <a:cxnSpLocks/>
            <a:stCxn id="12" idx="0"/>
          </p:cNvCxnSpPr>
          <p:nvPr userDrawn="1"/>
        </p:nvCxnSpPr>
        <p:spPr>
          <a:xfrm flipH="1" flipV="1">
            <a:off x="2608289" y="5516380"/>
            <a:ext cx="267948" cy="773739"/>
          </a:xfrm>
          <a:prstGeom prst="line">
            <a:avLst/>
          </a:prstGeom>
          <a:ln w="38100">
            <a:solidFill>
              <a:srgbClr val="25AA8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D9935E7-3597-4089-B946-8B286A970C11}"/>
              </a:ext>
            </a:extLst>
          </p:cNvPr>
          <p:cNvCxnSpPr>
            <a:cxnSpLocks/>
            <a:endCxn id="14" idx="2"/>
          </p:cNvCxnSpPr>
          <p:nvPr userDrawn="1"/>
        </p:nvCxnSpPr>
        <p:spPr>
          <a:xfrm flipV="1">
            <a:off x="3886199" y="3435115"/>
            <a:ext cx="300507" cy="1225834"/>
          </a:xfrm>
          <a:prstGeom prst="line">
            <a:avLst/>
          </a:prstGeom>
          <a:ln w="38100">
            <a:solidFill>
              <a:srgbClr val="2392A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8E6AE6E-001A-991E-E9C4-3E089E55723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225478" y="5516379"/>
            <a:ext cx="603822" cy="905203"/>
          </a:xfrm>
          <a:prstGeom prst="line">
            <a:avLst/>
          </a:prstGeom>
          <a:ln w="38100">
            <a:solidFill>
              <a:srgbClr val="0F91C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A8A469D-C162-F533-C2E2-7EC166E7F996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455842" y="3887210"/>
            <a:ext cx="87365" cy="773739"/>
          </a:xfrm>
          <a:prstGeom prst="line">
            <a:avLst/>
          </a:prstGeom>
          <a:ln w="38100">
            <a:solidFill>
              <a:srgbClr val="25646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471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08D635-C6A5-748C-81B9-037857BB9868}"/>
              </a:ext>
            </a:extLst>
          </p:cNvPr>
          <p:cNvSpPr/>
          <p:nvPr userDrawn="1"/>
        </p:nvSpPr>
        <p:spPr>
          <a:xfrm>
            <a:off x="1" y="1167483"/>
            <a:ext cx="7772399" cy="1016918"/>
          </a:xfrm>
          <a:prstGeom prst="rect">
            <a:avLst/>
          </a:prstGeom>
          <a:solidFill>
            <a:srgbClr val="603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Session Three</a:t>
            </a:r>
          </a:p>
          <a:p>
            <a:pPr marL="0" marR="0" lvl="0" indent="0" algn="ctr" defTabSz="58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Determine the Scope of your Influence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A71B44D8-B8FE-4E28-BE79-11B1836B13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6133" y="336281"/>
            <a:ext cx="2220131" cy="676939"/>
          </a:xfrm>
          <a:prstGeom prst="rect">
            <a:avLst/>
          </a:prstGeom>
        </p:spPr>
      </p:pic>
      <p:pic>
        <p:nvPicPr>
          <p:cNvPr id="6" name="Picture 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A5F80B37-2D12-FDD1-B013-9450CB8D74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" y="2238451"/>
            <a:ext cx="7772400" cy="43719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C6FF1-DECA-52C0-8DC9-E0B7FEE8061D}"/>
              </a:ext>
            </a:extLst>
          </p:cNvPr>
          <p:cNvSpPr/>
          <p:nvPr userDrawn="1"/>
        </p:nvSpPr>
        <p:spPr>
          <a:xfrm>
            <a:off x="534353" y="7595689"/>
            <a:ext cx="6703695" cy="2126430"/>
          </a:xfrm>
          <a:prstGeom prst="rect">
            <a:avLst/>
          </a:prstGeom>
          <a:noFill/>
          <a:ln w="38100">
            <a:solidFill>
              <a:srgbClr val="5F3D9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71D02A-5B41-9DC4-2AE8-BEB439A1EA25}"/>
              </a:ext>
            </a:extLst>
          </p:cNvPr>
          <p:cNvSpPr txBox="1"/>
          <p:nvPr userDrawn="1"/>
        </p:nvSpPr>
        <p:spPr>
          <a:xfrm>
            <a:off x="534353" y="6431196"/>
            <a:ext cx="6714147" cy="1073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61868" indent="-661868">
              <a:tabLst/>
            </a:pPr>
            <a:r>
              <a:rPr lang="en-US" sz="1275" dirty="0">
                <a:solidFill>
                  <a:srgbClr val="5F3D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Step 1: Identify a project below through which you would like to build your influence.</a:t>
            </a:r>
          </a:p>
          <a:p>
            <a:pPr marL="661868" indent="-661868">
              <a:tabLst/>
            </a:pPr>
            <a:endParaRPr lang="en-US" sz="1275" dirty="0">
              <a:solidFill>
                <a:srgbClr val="5F3D9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61868" indent="-661868">
              <a:tabLst/>
            </a:pPr>
            <a:r>
              <a:rPr lang="en-US" sz="1275" dirty="0">
                <a:solidFill>
                  <a:srgbClr val="5F3D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Step 2: Identify strategies for each step of the ADKAR Change Management module on the next page.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836DC4-6853-881B-DB2E-0715299BE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8986" y="7651672"/>
            <a:ext cx="6621739" cy="1957023"/>
          </a:xfrm>
        </p:spPr>
        <p:txBody>
          <a:bodyPr>
            <a:normAutofit/>
          </a:bodyPr>
          <a:lstStyle>
            <a:lvl1pPr>
              <a:defRPr sz="1150">
                <a:solidFill>
                  <a:srgbClr val="5F3D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Describe your project in detail</a:t>
            </a:r>
          </a:p>
        </p:txBody>
      </p:sp>
    </p:spTree>
    <p:extLst>
      <p:ext uri="{BB962C8B-B14F-4D97-AF65-F5344CB8AC3E}">
        <p14:creationId xmlns:p14="http://schemas.microsoft.com/office/powerpoint/2010/main" val="3465682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08D635-C6A5-748C-81B9-037857BB9868}"/>
              </a:ext>
            </a:extLst>
          </p:cNvPr>
          <p:cNvSpPr/>
          <p:nvPr userDrawn="1"/>
        </p:nvSpPr>
        <p:spPr>
          <a:xfrm>
            <a:off x="1" y="1167483"/>
            <a:ext cx="7772399" cy="1016918"/>
          </a:xfrm>
          <a:prstGeom prst="rect">
            <a:avLst/>
          </a:prstGeom>
          <a:solidFill>
            <a:srgbClr val="603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Session Four</a:t>
            </a:r>
          </a:p>
          <a:p>
            <a:pPr marL="0" marR="0" lvl="0" indent="0" algn="ctr" defTabSz="58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Driving Influence within your Organization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A71B44D8-B8FE-4E28-BE79-11B1836B13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6133" y="336281"/>
            <a:ext cx="2220131" cy="6769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71D02A-5B41-9DC4-2AE8-BEB439A1EA25}"/>
              </a:ext>
            </a:extLst>
          </p:cNvPr>
          <p:cNvSpPr txBox="1"/>
          <p:nvPr userDrawn="1"/>
        </p:nvSpPr>
        <p:spPr>
          <a:xfrm>
            <a:off x="534353" y="2465029"/>
            <a:ext cx="6714147" cy="1073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61868" indent="-661868">
              <a:tabLst/>
            </a:pPr>
            <a:r>
              <a:rPr lang="en-US" sz="1275" dirty="0">
                <a:solidFill>
                  <a:srgbClr val="5F3D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Step 1: Identify items related to your project and drag them under Circle of Control, Circle of Influence, or Circle of Concern. Aim to identify a minimum of two items under each “Circle” category.</a:t>
            </a:r>
          </a:p>
          <a:p>
            <a:pPr marL="661868" indent="-661868">
              <a:tabLst/>
            </a:pPr>
            <a:endParaRPr lang="en-US" sz="1275" dirty="0">
              <a:solidFill>
                <a:srgbClr val="5F3D9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61868" indent="-661868">
              <a:tabLst/>
            </a:pPr>
            <a:r>
              <a:rPr lang="en-US" sz="1275" dirty="0">
                <a:solidFill>
                  <a:srgbClr val="5F3D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Step 2: Identify Early Adopters within your organization on the next page.</a:t>
            </a:r>
          </a:p>
        </p:txBody>
      </p: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66719016-F453-5F40-A321-AF96C854AE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580" b="4580"/>
          <a:stretch/>
        </p:blipFill>
        <p:spPr>
          <a:xfrm>
            <a:off x="0" y="4882104"/>
            <a:ext cx="7772400" cy="3971508"/>
          </a:xfrm>
          <a:prstGeom prst="rect">
            <a:avLst/>
          </a:prstGeom>
        </p:spPr>
      </p:pic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D4688FAB-7AA8-E701-AD5B-5BA23CB482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2534" y="3955547"/>
            <a:ext cx="1943848" cy="274065"/>
          </a:xfrm>
        </p:spPr>
        <p:txBody>
          <a:bodyPr>
            <a:noAutofit/>
          </a:bodyPr>
          <a:lstStyle>
            <a:lvl1pPr>
              <a:defRPr sz="1148">
                <a:solidFill>
                  <a:srgbClr val="5F3D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Type Item Here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F4D01267-BF6F-7574-7F28-210A37C2B0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9266" y="4285603"/>
            <a:ext cx="1947115" cy="274065"/>
          </a:xfrm>
        </p:spPr>
        <p:txBody>
          <a:bodyPr>
            <a:noAutofit/>
          </a:bodyPr>
          <a:lstStyle>
            <a:lvl1pPr>
              <a:defRPr sz="1148">
                <a:solidFill>
                  <a:srgbClr val="5F3D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Type Item Here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48E389-5E4F-6730-CB08-7D65B15453A8}"/>
              </a:ext>
            </a:extLst>
          </p:cNvPr>
          <p:cNvSpPr/>
          <p:nvPr userDrawn="1"/>
        </p:nvSpPr>
        <p:spPr>
          <a:xfrm>
            <a:off x="0" y="8941863"/>
            <a:ext cx="7772399" cy="274065"/>
          </a:xfrm>
          <a:prstGeom prst="rect">
            <a:avLst/>
          </a:prstGeom>
          <a:solidFill>
            <a:srgbClr val="603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D7766EB3-1DEF-B0EC-E01A-A2B43C96760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908472" y="3958957"/>
            <a:ext cx="1947115" cy="274065"/>
          </a:xfrm>
        </p:spPr>
        <p:txBody>
          <a:bodyPr>
            <a:noAutofit/>
          </a:bodyPr>
          <a:lstStyle>
            <a:lvl1pPr>
              <a:defRPr sz="1148">
                <a:solidFill>
                  <a:srgbClr val="5F3D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Type Item Here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B66201F1-805D-8616-F0C8-F6CF406C0F7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905205" y="4289013"/>
            <a:ext cx="1947115" cy="274065"/>
          </a:xfrm>
        </p:spPr>
        <p:txBody>
          <a:bodyPr>
            <a:noAutofit/>
          </a:bodyPr>
          <a:lstStyle>
            <a:lvl1pPr>
              <a:defRPr sz="1148">
                <a:solidFill>
                  <a:srgbClr val="5F3D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Type Item Here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23FFEFE0-9AA9-90DA-AE47-B2EF3147467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301385" y="3955547"/>
            <a:ext cx="1947115" cy="274065"/>
          </a:xfrm>
        </p:spPr>
        <p:txBody>
          <a:bodyPr>
            <a:noAutofit/>
          </a:bodyPr>
          <a:lstStyle>
            <a:lvl1pPr>
              <a:defRPr sz="1148">
                <a:solidFill>
                  <a:srgbClr val="5F3D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Type Item Here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482DFF2-F52C-0232-7081-88DF4369DC0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311370" y="4285603"/>
            <a:ext cx="1947115" cy="274065"/>
          </a:xfrm>
        </p:spPr>
        <p:txBody>
          <a:bodyPr>
            <a:noAutofit/>
          </a:bodyPr>
          <a:lstStyle>
            <a:lvl1pPr>
              <a:defRPr sz="1148">
                <a:solidFill>
                  <a:srgbClr val="5F3D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Type Item Here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C85DECDF-D6D9-9157-0C15-F83678C6AE3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534" y="4623154"/>
            <a:ext cx="1943848" cy="274065"/>
          </a:xfrm>
        </p:spPr>
        <p:txBody>
          <a:bodyPr>
            <a:noAutofit/>
          </a:bodyPr>
          <a:lstStyle>
            <a:lvl1pPr>
              <a:defRPr sz="1148">
                <a:solidFill>
                  <a:srgbClr val="5F3D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Type Item Here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57AA522C-3405-CD3F-3263-1BFF380763B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9266" y="4953210"/>
            <a:ext cx="1947115" cy="274065"/>
          </a:xfrm>
        </p:spPr>
        <p:txBody>
          <a:bodyPr>
            <a:noAutofit/>
          </a:bodyPr>
          <a:lstStyle>
            <a:lvl1pPr>
              <a:defRPr sz="1148">
                <a:solidFill>
                  <a:srgbClr val="5F3D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Type Item Here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BFD95C1B-753E-9D71-653B-8DF35E3C7C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08472" y="4626564"/>
            <a:ext cx="1947115" cy="274065"/>
          </a:xfrm>
        </p:spPr>
        <p:txBody>
          <a:bodyPr>
            <a:noAutofit/>
          </a:bodyPr>
          <a:lstStyle>
            <a:lvl1pPr>
              <a:defRPr sz="1148">
                <a:solidFill>
                  <a:srgbClr val="5F3D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Type Item Here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A6521D2-B20C-8329-E28B-DE70FC28BF8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905205" y="4956620"/>
            <a:ext cx="1947115" cy="274065"/>
          </a:xfrm>
        </p:spPr>
        <p:txBody>
          <a:bodyPr>
            <a:noAutofit/>
          </a:bodyPr>
          <a:lstStyle>
            <a:lvl1pPr>
              <a:defRPr sz="1148">
                <a:solidFill>
                  <a:srgbClr val="5F3D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Type Item Here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A80C9517-D230-FD55-611E-95BFF57575B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310911" y="4623154"/>
            <a:ext cx="1947115" cy="274065"/>
          </a:xfrm>
        </p:spPr>
        <p:txBody>
          <a:bodyPr>
            <a:noAutofit/>
          </a:bodyPr>
          <a:lstStyle>
            <a:lvl1pPr>
              <a:defRPr sz="1148">
                <a:solidFill>
                  <a:srgbClr val="5F3D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Type Item Here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D28E72AC-0874-761F-5590-2A070A2F535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311370" y="4953210"/>
            <a:ext cx="1947115" cy="274065"/>
          </a:xfrm>
        </p:spPr>
        <p:txBody>
          <a:bodyPr>
            <a:noAutofit/>
          </a:bodyPr>
          <a:lstStyle>
            <a:lvl1pPr>
              <a:defRPr sz="1148">
                <a:solidFill>
                  <a:srgbClr val="5F3D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Type Item Here</a:t>
            </a:r>
          </a:p>
        </p:txBody>
      </p:sp>
    </p:spTree>
    <p:extLst>
      <p:ext uri="{BB962C8B-B14F-4D97-AF65-F5344CB8AC3E}">
        <p14:creationId xmlns:p14="http://schemas.microsoft.com/office/powerpoint/2010/main" val="4137641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Diagram&#10;&#10;Description automatically generated">
            <a:extLst>
              <a:ext uri="{FF2B5EF4-FFF2-40B4-BE49-F238E27FC236}">
                <a16:creationId xmlns:a16="http://schemas.microsoft.com/office/drawing/2014/main" id="{2056C6FF-0073-9665-BAF4-AF2573689A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0174"/>
            <a:ext cx="7772400" cy="437197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0A94EA-5D78-5D2E-444A-E48575A13032}"/>
              </a:ext>
            </a:extLst>
          </p:cNvPr>
          <p:cNvSpPr/>
          <p:nvPr userDrawn="1"/>
        </p:nvSpPr>
        <p:spPr>
          <a:xfrm>
            <a:off x="1" y="25065"/>
            <a:ext cx="7772399" cy="274065"/>
          </a:xfrm>
          <a:prstGeom prst="rect">
            <a:avLst/>
          </a:prstGeom>
          <a:solidFill>
            <a:srgbClr val="603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4973CC79-06CC-993C-E7FB-1A7C5307A38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80387" y="4411389"/>
            <a:ext cx="3426547" cy="1653508"/>
          </a:xfrm>
        </p:spPr>
        <p:txBody>
          <a:bodyPr>
            <a:noAutofit/>
          </a:bodyPr>
          <a:lstStyle>
            <a:lvl1pPr>
              <a:defRPr sz="1148">
                <a:solidFill>
                  <a:srgbClr val="5F3D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Type Names of Early Adopters Here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0FD6CB25-E9A9-9D68-0848-DA665A0DF8B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964241" y="4411389"/>
            <a:ext cx="3426546" cy="1653508"/>
          </a:xfrm>
        </p:spPr>
        <p:txBody>
          <a:bodyPr>
            <a:noAutofit/>
          </a:bodyPr>
          <a:lstStyle>
            <a:lvl1pPr>
              <a:defRPr sz="1148">
                <a:solidFill>
                  <a:srgbClr val="5F3D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Type Names of Early Adopters Here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28644FB-67A8-B834-F258-54831EC6ECEC}"/>
              </a:ext>
            </a:extLst>
          </p:cNvPr>
          <p:cNvSpPr/>
          <p:nvPr userDrawn="1"/>
        </p:nvSpPr>
        <p:spPr>
          <a:xfrm>
            <a:off x="-1" y="6178545"/>
            <a:ext cx="7772399" cy="274065"/>
          </a:xfrm>
          <a:prstGeom prst="rect">
            <a:avLst/>
          </a:prstGeom>
          <a:solidFill>
            <a:srgbClr val="603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50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title with bars both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688313-B619-E355-EF8F-4AAD29388AEA}"/>
              </a:ext>
            </a:extLst>
          </p:cNvPr>
          <p:cNvSpPr/>
          <p:nvPr userDrawn="1"/>
        </p:nvSpPr>
        <p:spPr>
          <a:xfrm>
            <a:off x="-180783" y="1367265"/>
            <a:ext cx="361565" cy="6994196"/>
          </a:xfrm>
          <a:prstGeom prst="roundRect">
            <a:avLst>
              <a:gd name="adj" fmla="val 12585"/>
            </a:avLst>
          </a:prstGeom>
          <a:solidFill>
            <a:srgbClr val="603D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148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CE1381-BEB0-01B7-82F4-0B9ECA7F6F7A}"/>
              </a:ext>
            </a:extLst>
          </p:cNvPr>
          <p:cNvSpPr/>
          <p:nvPr userDrawn="1"/>
        </p:nvSpPr>
        <p:spPr>
          <a:xfrm>
            <a:off x="7393618" y="535518"/>
            <a:ext cx="548495" cy="4774557"/>
          </a:xfrm>
          <a:prstGeom prst="roundRect">
            <a:avLst>
              <a:gd name="adj" fmla="val 12585"/>
            </a:avLst>
          </a:prstGeom>
          <a:solidFill>
            <a:srgbClr val="603D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148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E52180E5-A6F3-EDAA-3BDF-704CD5AD7C88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/>
          <a:srcRect l="20198" t="11459" r="22212" b="12613"/>
          <a:stretch/>
        </p:blipFill>
        <p:spPr>
          <a:xfrm>
            <a:off x="2563041" y="3351094"/>
            <a:ext cx="2646317" cy="2642616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CC93BFB8-C3D6-66EA-73BF-987A6C0677D7}"/>
              </a:ext>
            </a:extLst>
          </p:cNvPr>
          <p:cNvSpPr txBox="1">
            <a:spLocks/>
          </p:cNvSpPr>
          <p:nvPr userDrawn="1"/>
        </p:nvSpPr>
        <p:spPr>
          <a:xfrm>
            <a:off x="32543" y="8766785"/>
            <a:ext cx="1556939" cy="1175132"/>
          </a:xfrm>
          <a:prstGeom prst="rect">
            <a:avLst/>
          </a:prstGeom>
        </p:spPr>
        <p:txBody>
          <a:bodyPr vert="horz" lIns="58293" tIns="29146" rIns="58293" bIns="29146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148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Type the influencers’ names in the boxes to the right </a:t>
            </a:r>
            <a:r>
              <a:rPr lang="en-US" sz="1148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</a:t>
            </a:r>
            <a:r>
              <a:rPr lang="en-US" sz="1148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US" sz="1148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148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then drag the name next to their social style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DAB9DB-F001-E0DE-5EF5-70F50B25A8C2}"/>
              </a:ext>
            </a:extLst>
          </p:cNvPr>
          <p:cNvSpPr/>
          <p:nvPr userDrawn="1"/>
        </p:nvSpPr>
        <p:spPr>
          <a:xfrm>
            <a:off x="421329" y="535518"/>
            <a:ext cx="3366434" cy="3277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Map your Organizational Players</a:t>
            </a:r>
            <a:endParaRPr lang="en-US" sz="153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62E0474-3E34-166F-846A-03AA32D7D7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89482" y="8766785"/>
            <a:ext cx="1947115" cy="274065"/>
          </a:xfrm>
        </p:spPr>
        <p:txBody>
          <a:bodyPr>
            <a:noAutofit/>
          </a:bodyPr>
          <a:lstStyle>
            <a:lvl1pPr>
              <a:defRPr sz="1148">
                <a:solidFill>
                  <a:srgbClr val="5F3D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Type Name Here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6BFD1565-093F-4177-D174-EE10DCBE51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83005" y="9217318"/>
            <a:ext cx="1947115" cy="274065"/>
          </a:xfrm>
        </p:spPr>
        <p:txBody>
          <a:bodyPr>
            <a:noAutofit/>
          </a:bodyPr>
          <a:lstStyle>
            <a:lvl1pPr>
              <a:defRPr sz="1148">
                <a:solidFill>
                  <a:srgbClr val="5F3D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Type Name Here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EE70837-36F8-E0AE-F38D-0F47BA7199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83006" y="9667852"/>
            <a:ext cx="1947115" cy="274065"/>
          </a:xfrm>
        </p:spPr>
        <p:txBody>
          <a:bodyPr>
            <a:noAutofit/>
          </a:bodyPr>
          <a:lstStyle>
            <a:lvl1pPr>
              <a:defRPr sz="1148">
                <a:solidFill>
                  <a:srgbClr val="5F3D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Type Name Here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AEA9B33-7ADB-B881-829B-CE3F80A95665}"/>
              </a:ext>
            </a:extLst>
          </p:cNvPr>
          <p:cNvSpPr/>
          <p:nvPr userDrawn="1"/>
        </p:nvSpPr>
        <p:spPr>
          <a:xfrm rot="5400000">
            <a:off x="2971800" y="2450970"/>
            <a:ext cx="1828800" cy="109728"/>
          </a:xfrm>
          <a:prstGeom prst="rect">
            <a:avLst/>
          </a:prstGeom>
          <a:solidFill>
            <a:srgbClr val="0D59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5517E32-EE3B-953F-DCC5-FDC25B7F1F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7415" y="8766785"/>
            <a:ext cx="1947115" cy="274065"/>
          </a:xfrm>
        </p:spPr>
        <p:txBody>
          <a:bodyPr>
            <a:noAutofit/>
          </a:bodyPr>
          <a:lstStyle>
            <a:lvl1pPr>
              <a:defRPr sz="1148">
                <a:solidFill>
                  <a:srgbClr val="5F3D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Type Name Here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B9F90A08-AF12-6A12-5CA3-0A495BC70B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30938" y="9217318"/>
            <a:ext cx="1947115" cy="274065"/>
          </a:xfrm>
        </p:spPr>
        <p:txBody>
          <a:bodyPr>
            <a:noAutofit/>
          </a:bodyPr>
          <a:lstStyle>
            <a:lvl1pPr>
              <a:defRPr sz="1148">
                <a:solidFill>
                  <a:srgbClr val="5F3D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Type Name Here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AFFACC7A-0A35-EEDB-642B-E572ECAC9E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30939" y="9667852"/>
            <a:ext cx="1947115" cy="274065"/>
          </a:xfrm>
        </p:spPr>
        <p:txBody>
          <a:bodyPr>
            <a:noAutofit/>
          </a:bodyPr>
          <a:lstStyle>
            <a:lvl1pPr>
              <a:defRPr sz="1148">
                <a:solidFill>
                  <a:srgbClr val="5F3D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Type Name Here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ACF41541-2187-1068-7598-D8D9B61996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1826" y="8766785"/>
            <a:ext cx="1947115" cy="274065"/>
          </a:xfrm>
        </p:spPr>
        <p:txBody>
          <a:bodyPr>
            <a:noAutofit/>
          </a:bodyPr>
          <a:lstStyle>
            <a:lvl1pPr>
              <a:defRPr sz="1148">
                <a:solidFill>
                  <a:srgbClr val="5F3D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Type Name Here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5ABFD66A-3C02-A1F0-E40C-79303D8627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85349" y="9217318"/>
            <a:ext cx="1947115" cy="274065"/>
          </a:xfrm>
        </p:spPr>
        <p:txBody>
          <a:bodyPr>
            <a:noAutofit/>
          </a:bodyPr>
          <a:lstStyle>
            <a:lvl1pPr>
              <a:defRPr sz="1148">
                <a:solidFill>
                  <a:srgbClr val="5F3D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Type Name Here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7C0ED9AE-802D-6191-B89E-8B5C6ABDC0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85350" y="9667852"/>
            <a:ext cx="1947115" cy="274065"/>
          </a:xfrm>
        </p:spPr>
        <p:txBody>
          <a:bodyPr>
            <a:noAutofit/>
          </a:bodyPr>
          <a:lstStyle>
            <a:lvl1pPr>
              <a:defRPr sz="1148">
                <a:solidFill>
                  <a:srgbClr val="5F3D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Type Name Here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CDE53C4-12F8-C816-2B9D-613492F11CD8}"/>
              </a:ext>
            </a:extLst>
          </p:cNvPr>
          <p:cNvSpPr/>
          <p:nvPr userDrawn="1"/>
        </p:nvSpPr>
        <p:spPr>
          <a:xfrm rot="5400000">
            <a:off x="2974348" y="6806303"/>
            <a:ext cx="1828800" cy="109728"/>
          </a:xfrm>
          <a:prstGeom prst="rect">
            <a:avLst/>
          </a:prstGeom>
          <a:solidFill>
            <a:srgbClr val="0D59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260879E-5C2A-F977-D597-63153A8CA175}"/>
              </a:ext>
            </a:extLst>
          </p:cNvPr>
          <p:cNvSpPr/>
          <p:nvPr userDrawn="1"/>
        </p:nvSpPr>
        <p:spPr>
          <a:xfrm>
            <a:off x="795995" y="4626247"/>
            <a:ext cx="1828800" cy="109728"/>
          </a:xfrm>
          <a:prstGeom prst="rect">
            <a:avLst/>
          </a:prstGeom>
          <a:solidFill>
            <a:srgbClr val="0D59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941D69D-5F43-DEA0-BD3A-8FA791E3D0D6}"/>
              </a:ext>
            </a:extLst>
          </p:cNvPr>
          <p:cNvSpPr/>
          <p:nvPr userDrawn="1"/>
        </p:nvSpPr>
        <p:spPr>
          <a:xfrm>
            <a:off x="5147604" y="4626247"/>
            <a:ext cx="1828800" cy="109728"/>
          </a:xfrm>
          <a:prstGeom prst="rect">
            <a:avLst/>
          </a:prstGeom>
          <a:solidFill>
            <a:srgbClr val="0D59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</p:spTree>
    <p:extLst>
      <p:ext uri="{BB962C8B-B14F-4D97-AF65-F5344CB8AC3E}">
        <p14:creationId xmlns:p14="http://schemas.microsoft.com/office/powerpoint/2010/main" val="82539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ABDB6-BBCD-5F42-92CE-CDC489BFC4C6}" type="datetimeFigureOut">
              <a:rPr lang="en-US" smtClean="0"/>
              <a:t>12/9/22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90BC5-63A4-B94F-8BE3-10587E24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7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7" r:id="rId3"/>
    <p:sldLayoutId id="2147483678" r:id="rId4"/>
    <p:sldLayoutId id="2147483671" r:id="rId5"/>
    <p:sldLayoutId id="2147483676" r:id="rId6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5182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F9E93CB-5196-0F67-811B-52241E2008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BAEEA9B-2513-DE2C-2B11-E4F3C0FC2B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9711263-C927-BE4D-2FE4-593A7B6308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44D98E1-5EF3-2FD6-9417-848BD48043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FC0D7C5-1F87-AE4B-23BA-78CF388EFB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72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1923</TotalTime>
  <Words>0</Words>
  <Application>Microsoft Macintosh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Snyder</dc:creator>
  <cp:lastModifiedBy>Shawn Snyder</cp:lastModifiedBy>
  <cp:revision>18</cp:revision>
  <dcterms:created xsi:type="dcterms:W3CDTF">2022-07-07T22:40:22Z</dcterms:created>
  <dcterms:modified xsi:type="dcterms:W3CDTF">2022-12-09T23:02:43Z</dcterms:modified>
</cp:coreProperties>
</file>